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5" r:id="rId10"/>
    <p:sldId id="264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690" autoAdjust="0"/>
  </p:normalViewPr>
  <p:slideViewPr>
    <p:cSldViewPr>
      <p:cViewPr varScale="1">
        <p:scale>
          <a:sx n="66" d="100"/>
          <a:sy n="66" d="100"/>
        </p:scale>
        <p:origin x="-7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7B227CA-E7CD-431E-83EC-5ECC8937B7C1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E2315DA-F655-4360-849E-AEECB66AA3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image" Target="../media/image17.gif"/><Relationship Id="rId2" Type="http://schemas.openxmlformats.org/officeDocument/2006/relationships/hyperlink" Target="http://upload.wikimedia.org/wikipedia/commons/8/85/Istanbul_-_S%C3%BCleymaniye_camii_-_Foto_G._Dall'Orto_26-5-2006_-_1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upload.wikimedia.org/wikipedia/commons/2/2f/Khalvat_Karimkhani_Golestan2.jpg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Meddah_story_teller.pn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http://upload.wikimedia.org/wikipedia/commons/3/33/Meddah_story_teller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hast-o-neest.blogspo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commons/7/77/Mehmet_I_honoraries_miniatur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Tugra_Mahmuds_II.gif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gif"/><Relationship Id="rId2" Type="http://schemas.openxmlformats.org/officeDocument/2006/relationships/hyperlink" Target="http://upload.wikimedia.org/wikipedia/commons/3/32/Mirror_writing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9/96/Tugra_Mahmuds_II.gif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upload.wikimedia.org/wikipedia/commons/e/e3/Blue_Turkish_Tiles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11/2/2010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– Ottoman Culture</a:t>
            </a:r>
          </a:p>
          <a:p>
            <a:pPr>
              <a:buNone/>
            </a:pPr>
            <a:endParaRPr lang="en-US" dirty="0" smtClean="0"/>
          </a:p>
          <a:p>
            <a:r>
              <a:rPr lang="en-US" u="sng" dirty="0" smtClean="0"/>
              <a:t>HW</a:t>
            </a:r>
            <a:r>
              <a:rPr lang="en-US" dirty="0" smtClean="0"/>
              <a:t> – p. 606 - Read “Power and Culture Under the </a:t>
            </a:r>
            <a:r>
              <a:rPr lang="en-US" dirty="0" err="1" smtClean="0"/>
              <a:t>Mughals</a:t>
            </a:r>
            <a:r>
              <a:rPr lang="en-US" dirty="0" smtClean="0"/>
              <a:t>” </a:t>
            </a:r>
          </a:p>
          <a:p>
            <a:pPr lvl="1"/>
            <a:r>
              <a:rPr lang="en-US" dirty="0" smtClean="0"/>
              <a:t>List any evidence of continuity, destruction, diffusion, syncretism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304800"/>
            <a:ext cx="3505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2050" name="Picture 2" descr="File:Istanbul - Süleymaniye camii - Foto G. Dall'Orto 26-5-2006 - 1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5183" y="2590800"/>
            <a:ext cx="4758817" cy="4038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886200" y="26670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Suleiman mosque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22098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Persian</a:t>
            </a:r>
          </a:p>
          <a:p>
            <a:r>
              <a:rPr lang="en-US" dirty="0" smtClean="0"/>
              <a:t> </a:t>
            </a:r>
          </a:p>
        </p:txBody>
      </p:sp>
      <p:pic>
        <p:nvPicPr>
          <p:cNvPr id="3" name="Picture 2" descr="http://www.lonaard.com/cairomamlu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733800"/>
            <a:ext cx="2027991" cy="2743200"/>
          </a:xfrm>
          <a:prstGeom prst="rect">
            <a:avLst/>
          </a:prstGeom>
          <a:noFill/>
        </p:spPr>
      </p:pic>
      <p:pic>
        <p:nvPicPr>
          <p:cNvPr id="2052" name="Picture 4" descr="File:Khalvat Karimkhani Golestan2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0"/>
            <a:ext cx="2971800" cy="2228850"/>
          </a:xfrm>
          <a:prstGeom prst="rect">
            <a:avLst/>
          </a:prstGeom>
          <a:noFill/>
        </p:spPr>
      </p:pic>
      <p:pic>
        <p:nvPicPr>
          <p:cNvPr id="2054" name="Picture 6" descr="http://www.muslimheritage.com/uploads/seljuk_architecture_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810000"/>
            <a:ext cx="2222500" cy="266700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33528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Seljuk</a:t>
            </a:r>
            <a:endParaRPr lang="en-US" dirty="0"/>
          </a:p>
        </p:txBody>
      </p:sp>
      <p:pic>
        <p:nvPicPr>
          <p:cNvPr id="2056" name="Picture 8" descr="http://content.answcdn.com/main/content/img/McGrawHill/atchitecture/f0159-0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3333750" cy="2362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4800" y="236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Byzantine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2133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Ottoman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191000" cy="1143000"/>
          </a:xfrm>
        </p:spPr>
        <p:txBody>
          <a:bodyPr/>
          <a:lstStyle/>
          <a:p>
            <a:pPr algn="l"/>
            <a:r>
              <a:rPr lang="en-US" dirty="0" smtClean="0"/>
              <a:t>Daily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1910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Coffeehouses</a:t>
            </a:r>
          </a:p>
          <a:p>
            <a:r>
              <a:rPr lang="en-US" dirty="0" smtClean="0"/>
              <a:t>Taverns (wine)</a:t>
            </a:r>
          </a:p>
          <a:p>
            <a:pPr lvl="1"/>
            <a:r>
              <a:rPr lang="en-US" dirty="0" smtClean="0"/>
              <a:t>Dance</a:t>
            </a:r>
          </a:p>
          <a:p>
            <a:r>
              <a:rPr lang="en-US" dirty="0" smtClean="0"/>
              <a:t>Carpets – nomadic origin</a:t>
            </a:r>
          </a:p>
          <a:p>
            <a:r>
              <a:rPr lang="en-US" dirty="0" smtClean="0"/>
              <a:t>Jewelry – Armenian, Jewish </a:t>
            </a:r>
          </a:p>
          <a:p>
            <a:r>
              <a:rPr lang="en-US" dirty="0" smtClean="0"/>
              <a:t>Luxury goods: lemons, soap, pepper, metal tools</a:t>
            </a:r>
            <a:endParaRPr lang="en-US" dirty="0"/>
          </a:p>
        </p:txBody>
      </p:sp>
      <p:pic>
        <p:nvPicPr>
          <p:cNvPr id="1026" name="Picture 2" descr="http://www.sailanmuslim.com/news/wp-content/uploads/2010/04/ottoman_coffeehous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3788" y="0"/>
            <a:ext cx="4530212" cy="3510914"/>
          </a:xfrm>
          <a:prstGeom prst="rect">
            <a:avLst/>
          </a:prstGeom>
          <a:noFill/>
        </p:spPr>
      </p:pic>
      <p:sp>
        <p:nvSpPr>
          <p:cNvPr id="2050" name="AutoShape 2" descr="http://upload.wikimedia.org/wikipedia/commons/thumb/3/33/Meddah_story_teller.png/220px-Meddah_story_teller.png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1074738"/>
            <a:ext cx="2095500" cy="2238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2" descr="File:Meddah story teller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352800"/>
            <a:ext cx="3283204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Mughals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46482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Cultural continuity – . </a:t>
            </a:r>
          </a:p>
          <a:p>
            <a:pPr lvl="1"/>
            <a:r>
              <a:rPr lang="en-US" dirty="0" err="1" smtClean="0"/>
              <a:t>Sharia</a:t>
            </a:r>
            <a:endParaRPr lang="en-US" dirty="0" smtClean="0"/>
          </a:p>
          <a:p>
            <a:pPr lvl="1"/>
            <a:r>
              <a:rPr lang="en-US" dirty="0" smtClean="0"/>
              <a:t>Little respect for European knowledge and culture</a:t>
            </a:r>
          </a:p>
          <a:p>
            <a:r>
              <a:rPr lang="en-US" dirty="0" smtClean="0"/>
              <a:t>Cultural destruction</a:t>
            </a:r>
          </a:p>
          <a:p>
            <a:pPr lvl="1"/>
            <a:r>
              <a:rPr lang="en-US" dirty="0" smtClean="0"/>
              <a:t>Aurangzeb</a:t>
            </a:r>
          </a:p>
          <a:p>
            <a:r>
              <a:rPr lang="en-US" dirty="0" smtClean="0"/>
              <a:t>Cultural diffusion</a:t>
            </a:r>
          </a:p>
          <a:p>
            <a:pPr lvl="1"/>
            <a:r>
              <a:rPr lang="en-US" dirty="0" err="1" smtClean="0"/>
              <a:t>Danishmand</a:t>
            </a:r>
            <a:r>
              <a:rPr lang="en-US" dirty="0" smtClean="0"/>
              <a:t> Khan </a:t>
            </a:r>
          </a:p>
          <a:p>
            <a:pPr lvl="1"/>
            <a:r>
              <a:rPr lang="en-US" dirty="0" smtClean="0"/>
              <a:t>Foreign scholars and artists in courtly life.  </a:t>
            </a:r>
          </a:p>
          <a:p>
            <a:pPr lvl="1"/>
            <a:r>
              <a:rPr lang="en-US" dirty="0" smtClean="0"/>
              <a:t> Foreign foods</a:t>
            </a:r>
          </a:p>
          <a:p>
            <a:pPr lvl="1"/>
            <a:r>
              <a:rPr lang="en-US" dirty="0" smtClean="0"/>
              <a:t>European military technology</a:t>
            </a:r>
          </a:p>
          <a:p>
            <a:pPr lvl="1"/>
            <a:r>
              <a:rPr lang="en-US" dirty="0" smtClean="0"/>
              <a:t>Chinese products</a:t>
            </a:r>
          </a:p>
          <a:p>
            <a:r>
              <a:rPr lang="en-US" dirty="0" smtClean="0"/>
              <a:t>Cultural syncretism </a:t>
            </a:r>
          </a:p>
          <a:p>
            <a:pPr lvl="1"/>
            <a:r>
              <a:rPr lang="en-US" dirty="0" smtClean="0"/>
              <a:t>Din-</a:t>
            </a:r>
            <a:r>
              <a:rPr lang="en-US" dirty="0" err="1" smtClean="0"/>
              <a:t>il</a:t>
            </a:r>
            <a:r>
              <a:rPr lang="en-US" dirty="0" smtClean="0"/>
              <a:t>-</a:t>
            </a:r>
            <a:r>
              <a:rPr lang="en-US" dirty="0" err="1" smtClean="0"/>
              <a:t>llahi</a:t>
            </a:r>
            <a:endParaRPr lang="en-US" dirty="0" smtClean="0"/>
          </a:p>
          <a:p>
            <a:pPr lvl="1"/>
            <a:r>
              <a:rPr lang="en-US" dirty="0" err="1" smtClean="0"/>
              <a:t>Fatehpur</a:t>
            </a:r>
            <a:r>
              <a:rPr lang="en-US" dirty="0" smtClean="0"/>
              <a:t> </a:t>
            </a:r>
            <a:r>
              <a:rPr lang="en-US" dirty="0" err="1" smtClean="0"/>
              <a:t>Sikri</a:t>
            </a:r>
            <a:r>
              <a:rPr lang="en-US" dirty="0" smtClean="0"/>
              <a:t> (1571)</a:t>
            </a:r>
          </a:p>
          <a:p>
            <a:pPr lvl="1"/>
            <a:r>
              <a:rPr lang="en-US" dirty="0" err="1" smtClean="0"/>
              <a:t>Taj</a:t>
            </a:r>
            <a:r>
              <a:rPr lang="en-US" dirty="0" smtClean="0"/>
              <a:t> </a:t>
            </a:r>
            <a:r>
              <a:rPr lang="en-US" dirty="0" err="1" smtClean="0"/>
              <a:t>Mahal</a:t>
            </a:r>
            <a:r>
              <a:rPr lang="en-US" dirty="0" smtClean="0"/>
              <a:t> (1630)</a:t>
            </a:r>
          </a:p>
        </p:txBody>
      </p:sp>
      <p:pic>
        <p:nvPicPr>
          <p:cNvPr id="1026" name="Picture 2" descr="http://3.bp.blogspot.com/_XwRCoG9Isd8/SaJCYUM1mbI/AAAAAAAABLw/fGh6oOHkENc/s400/344px-Jesuits_at_Akbar%27s_cou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737" y="0"/>
            <a:ext cx="3926205" cy="6858000"/>
          </a:xfrm>
          <a:prstGeom prst="rect">
            <a:avLst/>
          </a:prstGeom>
          <a:noFill/>
        </p:spPr>
      </p:pic>
      <p:pic>
        <p:nvPicPr>
          <p:cNvPr id="1028" name="Picture 4" descr="http://www.maharajavoyages.com/images/fatehpur-sikri-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909" y="4114800"/>
            <a:ext cx="4239491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610600" cy="2514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Chapter 14</a:t>
            </a:r>
            <a:br>
              <a:rPr lang="en-US" dirty="0" smtClean="0"/>
            </a:br>
            <a:r>
              <a:rPr lang="en-US" dirty="0" smtClean="0"/>
              <a:t>Cultures of Splendor and Power </a:t>
            </a:r>
            <a:br>
              <a:rPr lang="en-US" dirty="0" smtClean="0"/>
            </a:br>
            <a:r>
              <a:rPr lang="en-US" dirty="0" smtClean="0"/>
              <a:t>1500 - 1780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743200"/>
            <a:ext cx="9144000" cy="41148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As global connections increased due to international migrations and empire building, cultures were affected in different ways.  </a:t>
            </a:r>
          </a:p>
          <a:p>
            <a:pPr algn="l"/>
            <a:endParaRPr lang="en-US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How did the Ottomans, </a:t>
            </a:r>
            <a:r>
              <a:rPr lang="en-US" dirty="0" err="1" smtClean="0"/>
              <a:t>Mughals</a:t>
            </a:r>
            <a:r>
              <a:rPr lang="en-US" dirty="0" smtClean="0"/>
              <a:t>, Chinese, Japanese, and American societies respond culturally to heterogeneity within and contact with foreign peoples?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>
            <a:noAutofit/>
          </a:bodyPr>
          <a:lstStyle/>
          <a:p>
            <a:pPr marL="514350" indent="-514350" algn="l"/>
            <a:r>
              <a:rPr lang="en-US" sz="3200" dirty="0" smtClean="0"/>
              <a:t>	1. What is</a:t>
            </a:r>
            <a:r>
              <a:rPr lang="en-US" sz="3200" b="1" dirty="0" smtClean="0"/>
              <a:t> culture</a:t>
            </a:r>
            <a:r>
              <a:rPr lang="en-US" sz="3200" dirty="0" smtClean="0"/>
              <a:t>?</a:t>
            </a:r>
            <a:br>
              <a:rPr lang="en-US" sz="3200" dirty="0" smtClean="0"/>
            </a:br>
            <a:r>
              <a:rPr lang="en-US" sz="3200" dirty="0" smtClean="0"/>
              <a:t>2. When do we know we are witnessing it?</a:t>
            </a:r>
            <a:br>
              <a:rPr lang="en-US" sz="3200" dirty="0" smtClean="0"/>
            </a:br>
            <a:r>
              <a:rPr lang="en-US" sz="3200" dirty="0" smtClean="0"/>
              <a:t>3. Why is it important?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Culture</a:t>
            </a:r>
            <a:r>
              <a:rPr lang="en-US" dirty="0" smtClean="0"/>
              <a:t>- refers to the…</a:t>
            </a:r>
          </a:p>
          <a:p>
            <a:pPr lvl="1"/>
            <a:r>
              <a:rPr lang="en-US" dirty="0" smtClean="0"/>
              <a:t>cumulative deposit of knowledge and Experience </a:t>
            </a:r>
          </a:p>
          <a:p>
            <a:pPr lvl="1"/>
            <a:r>
              <a:rPr lang="en-US" dirty="0" smtClean="0"/>
              <a:t>Material objects and possessions</a:t>
            </a:r>
          </a:p>
          <a:p>
            <a:pPr lvl="1"/>
            <a:r>
              <a:rPr lang="en-US" dirty="0" smtClean="0"/>
              <a:t>beliefs, values, and attitudes</a:t>
            </a:r>
          </a:p>
          <a:p>
            <a:pPr lvl="1"/>
            <a:r>
              <a:rPr lang="en-US" dirty="0" smtClean="0"/>
              <a:t>Roles and hierarchies</a:t>
            </a:r>
          </a:p>
          <a:p>
            <a:pPr lvl="1"/>
            <a:r>
              <a:rPr lang="en-US" dirty="0" smtClean="0"/>
              <a:t>meanings, religion, notions of time, spatial relations, and concepts of the universe</a:t>
            </a:r>
          </a:p>
          <a:p>
            <a:pPr lvl="1"/>
            <a:r>
              <a:rPr lang="en-US" dirty="0" smtClean="0"/>
              <a:t>…acquired by a group of people in the course of generations through individual and group </a:t>
            </a:r>
            <a:r>
              <a:rPr lang="en-US" b="1" dirty="0" smtClean="0"/>
              <a:t>striving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is NOT a static, unchanging phenomenon.</a:t>
            </a:r>
          </a:p>
          <a:p>
            <a:r>
              <a:rPr lang="en-US" b="1" dirty="0" smtClean="0"/>
              <a:t>It is a porous, evolving, negotiated phenomenon and is perceived differently by in-group members and out-group members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en-US" dirty="0" smtClean="0"/>
              <a:t>What can occur when 2 or more cultures come into contact?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lnSpcReduction="10000"/>
          </a:bodyPr>
          <a:lstStyle/>
          <a:p>
            <a:r>
              <a:rPr lang="en-US" u="sng" dirty="0" smtClean="0"/>
              <a:t>Cultural continuity </a:t>
            </a:r>
            <a:r>
              <a:rPr lang="en-US" dirty="0" smtClean="0"/>
              <a:t>– A society largely maintains the practiced culture that existed prior to contact</a:t>
            </a:r>
          </a:p>
          <a:p>
            <a:r>
              <a:rPr lang="en-US" u="sng" dirty="0" smtClean="0"/>
              <a:t>Cultural destruction </a:t>
            </a:r>
            <a:r>
              <a:rPr lang="en-US" dirty="0" smtClean="0"/>
              <a:t>– Elements or large portions of a culture are extinguished, either voluntarily or involuntarily</a:t>
            </a:r>
          </a:p>
          <a:p>
            <a:r>
              <a:rPr lang="en-US" u="sng" dirty="0" smtClean="0"/>
              <a:t>Cultural diffusion </a:t>
            </a:r>
            <a:r>
              <a:rPr lang="en-US" dirty="0" smtClean="0"/>
              <a:t>– when cultural traits are spread from one culture to the other</a:t>
            </a:r>
          </a:p>
          <a:p>
            <a:r>
              <a:rPr lang="en-US" u="sng" dirty="0" smtClean="0"/>
              <a:t>Cultural syncretism </a:t>
            </a:r>
            <a:r>
              <a:rPr lang="en-US" dirty="0" smtClean="0"/>
              <a:t>– combining (sometimes contradictory) traits or elements of 2 or more cultures; often resulting in the creation of something new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66800"/>
          </a:xfrm>
        </p:spPr>
        <p:txBody>
          <a:bodyPr/>
          <a:lstStyle/>
          <a:p>
            <a:pPr algn="ctr"/>
            <a:r>
              <a:rPr lang="en-US" dirty="0" smtClean="0"/>
              <a:t>Ottoman Culture</a:t>
            </a:r>
            <a:endParaRPr lang="en-US" dirty="0"/>
          </a:p>
        </p:txBody>
      </p:sp>
      <p:pic>
        <p:nvPicPr>
          <p:cNvPr id="4098" name="Picture 2" descr="http://sites.google.com/site/ottomanfoothill/tr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208330" cy="5550185"/>
          </a:xfrm>
          <a:prstGeom prst="rect">
            <a:avLst/>
          </a:prstGeom>
          <a:noFill/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953000" cy="1143000"/>
          </a:xfrm>
        </p:spPr>
        <p:txBody>
          <a:bodyPr/>
          <a:lstStyle/>
          <a:p>
            <a:r>
              <a:rPr lang="en-US" b="1" dirty="0" smtClean="0"/>
              <a:t>Religion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5486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Religious diversity</a:t>
            </a:r>
          </a:p>
          <a:p>
            <a:pPr lvl="1"/>
            <a:r>
              <a:rPr lang="en-US" dirty="0" smtClean="0"/>
              <a:t>Accommodated Sufis, Sunnis, </a:t>
            </a:r>
            <a:r>
              <a:rPr lang="en-US" dirty="0" err="1" smtClean="0"/>
              <a:t>Shias</a:t>
            </a:r>
            <a:r>
              <a:rPr lang="en-US" dirty="0" smtClean="0"/>
              <a:t>, and </a:t>
            </a:r>
            <a:r>
              <a:rPr lang="en-US" dirty="0" err="1" smtClean="0"/>
              <a:t>Ulama</a:t>
            </a:r>
            <a:r>
              <a:rPr lang="en-US" dirty="0" smtClean="0"/>
              <a:t> </a:t>
            </a:r>
          </a:p>
          <a:p>
            <a:r>
              <a:rPr lang="en-US" dirty="0" smtClean="0"/>
              <a:t>Allowed minority autonomy</a:t>
            </a:r>
          </a:p>
          <a:p>
            <a:pPr lvl="1"/>
            <a:r>
              <a:rPr lang="en-US" i="1" dirty="0" err="1" smtClean="0"/>
              <a:t>Dhimmis</a:t>
            </a:r>
            <a:r>
              <a:rPr lang="en-US" dirty="0" smtClean="0"/>
              <a:t> – Armenian and Greek Orthodox Christians, Jews organized into…</a:t>
            </a:r>
          </a:p>
          <a:p>
            <a:pPr lvl="1"/>
            <a:r>
              <a:rPr lang="en-US" i="1" dirty="0" smtClean="0"/>
              <a:t>Millets</a:t>
            </a:r>
            <a:r>
              <a:rPr lang="en-US" dirty="0" smtClean="0"/>
              <a:t> – minority religious communities</a:t>
            </a:r>
          </a:p>
        </p:txBody>
      </p:sp>
      <p:pic>
        <p:nvPicPr>
          <p:cNvPr id="4098" name="Picture 2" descr="HAST-O-NEES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0"/>
            <a:ext cx="3086100" cy="4572000"/>
          </a:xfrm>
          <a:prstGeom prst="rect">
            <a:avLst/>
          </a:prstGeom>
          <a:noFill/>
        </p:spPr>
      </p:pic>
      <p:pic>
        <p:nvPicPr>
          <p:cNvPr id="4100" name="Picture 4" descr="http://nimg.sulekha.com/others/original700/aram-ateshian-2010-9-19-9-42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289687"/>
            <a:ext cx="3581400" cy="256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4876800" cy="1524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3 Systems of Education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5181600" cy="541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1. Administrative Schools – to educate the civil and military bureaucracy</a:t>
            </a:r>
          </a:p>
          <a:p>
            <a:pPr lvl="1"/>
            <a:r>
              <a:rPr lang="en-US" dirty="0" err="1" smtClean="0"/>
              <a:t>Topkapi</a:t>
            </a:r>
            <a:r>
              <a:rPr lang="en-US" dirty="0" smtClean="0"/>
              <a:t> palace </a:t>
            </a:r>
          </a:p>
          <a:p>
            <a:pPr>
              <a:buNone/>
            </a:pPr>
            <a:r>
              <a:rPr lang="en-US" dirty="0" smtClean="0"/>
              <a:t>2. Religious schools</a:t>
            </a:r>
          </a:p>
          <a:p>
            <a:pPr lvl="1"/>
            <a:r>
              <a:rPr lang="en-US" dirty="0" smtClean="0"/>
              <a:t>Young schools</a:t>
            </a:r>
          </a:p>
          <a:p>
            <a:pPr lvl="1"/>
            <a:r>
              <a:rPr lang="en-US" i="1" dirty="0" err="1" smtClean="0"/>
              <a:t>Madrasses</a:t>
            </a:r>
            <a:r>
              <a:rPr lang="en-US" i="1" dirty="0" smtClean="0"/>
              <a:t> </a:t>
            </a:r>
          </a:p>
          <a:p>
            <a:pPr lvl="2"/>
            <a:r>
              <a:rPr lang="en-US" dirty="0" smtClean="0"/>
              <a:t>Graduates became </a:t>
            </a:r>
            <a:r>
              <a:rPr lang="en-US" dirty="0" err="1" smtClean="0"/>
              <a:t>Ulama</a:t>
            </a:r>
            <a:r>
              <a:rPr lang="en-US" dirty="0" smtClean="0"/>
              <a:t>, </a:t>
            </a:r>
            <a:r>
              <a:rPr lang="en-US" dirty="0" err="1" smtClean="0"/>
              <a:t>qadis</a:t>
            </a:r>
            <a:r>
              <a:rPr lang="en-US" dirty="0" smtClean="0"/>
              <a:t>, muftis, and teachers</a:t>
            </a:r>
          </a:p>
          <a:p>
            <a:pPr>
              <a:buNone/>
            </a:pPr>
            <a:r>
              <a:rPr lang="en-US" dirty="0" smtClean="0"/>
              <a:t>3. Sufi Schools </a:t>
            </a:r>
          </a:p>
          <a:p>
            <a:pPr lvl="1"/>
            <a:r>
              <a:rPr lang="en-US" i="1" dirty="0" err="1" smtClean="0"/>
              <a:t>Tekkes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Foreign contributions</a:t>
            </a:r>
          </a:p>
          <a:p>
            <a:pPr lvl="1"/>
            <a:r>
              <a:rPr lang="en-US" dirty="0" smtClean="0"/>
              <a:t>Hungarian Ibrahim </a:t>
            </a:r>
            <a:r>
              <a:rPr lang="en-US" dirty="0" err="1" smtClean="0"/>
              <a:t>Muteferrika</a:t>
            </a:r>
            <a:r>
              <a:rPr lang="en-US" dirty="0" smtClean="0"/>
              <a:t> (1674-1745)</a:t>
            </a:r>
          </a:p>
          <a:p>
            <a:pPr lvl="2"/>
            <a:r>
              <a:rPr lang="en-US" dirty="0" smtClean="0"/>
              <a:t>Including Copernicus, Galileo, Descartes  </a:t>
            </a:r>
            <a:endParaRPr lang="en-US" dirty="0"/>
          </a:p>
        </p:txBody>
      </p:sp>
      <p:pic>
        <p:nvPicPr>
          <p:cNvPr id="3074" name="Picture 2" descr="http://www.aegeanselectproperties.co.uk/img/about_destinations/10/big/topkapi_palace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3426" y="0"/>
            <a:ext cx="3800574" cy="2819400"/>
          </a:xfrm>
          <a:prstGeom prst="rect">
            <a:avLst/>
          </a:prstGeom>
          <a:noFill/>
        </p:spPr>
      </p:pic>
      <p:pic>
        <p:nvPicPr>
          <p:cNvPr id="3076" name="Picture 4" descr="http://2.bp.blogspot.com/_Ds2yJMtvX54/TE6Ej8JO2GI/AAAAAAAAA-g/1qWrP9DljYI/s1600/madras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514600"/>
            <a:ext cx="3429000" cy="2268855"/>
          </a:xfrm>
          <a:prstGeom prst="rect">
            <a:avLst/>
          </a:prstGeom>
          <a:noFill/>
        </p:spPr>
      </p:pic>
      <p:pic>
        <p:nvPicPr>
          <p:cNvPr id="3078" name="Picture 6" descr="&amp;#8220;Come, come, whoever you are. Wonderer, worshipper, lover of leaving. It doesn’t matter. Ours is not a caravan of despair. Come, even if you have broken your vow a thousand times Come, yet again, come, come.&amp;#8221;&#10;&amp;#8212;Jalāl ad-Dīn Muḥammad Balkh, or Rumi (September 30, 1207 – December 17, 1273), was a 13th-century Persian Muslim poet, jurist, theologian, and Sufi mystic.&#10;Photograph by Intension, &amp;#8220;Mawlānā&amp;#8217;s Tomb,&amp;#8221; Konya, Turkey 20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543425"/>
            <a:ext cx="3086100" cy="2314575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1981200" y="4800600"/>
            <a:ext cx="3886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514600" y="3505200"/>
            <a:ext cx="29718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276600" y="1600200"/>
            <a:ext cx="4114800" cy="990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4191000" cy="914400"/>
          </a:xfrm>
        </p:spPr>
        <p:txBody>
          <a:bodyPr/>
          <a:lstStyle/>
          <a:p>
            <a:pPr algn="ctr"/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38100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Calligraphy – Anatolian/Arabic origin</a:t>
            </a:r>
          </a:p>
          <a:p>
            <a:r>
              <a:rPr lang="en-US" dirty="0" smtClean="0"/>
              <a:t>Miniatures – Islamic books</a:t>
            </a:r>
          </a:p>
          <a:p>
            <a:r>
              <a:rPr lang="en-US" dirty="0" smtClean="0"/>
              <a:t>Portraiture </a:t>
            </a:r>
          </a:p>
          <a:p>
            <a:pPr lvl="1"/>
            <a:r>
              <a:rPr lang="en-US" dirty="0" smtClean="0"/>
              <a:t>Italian painter Gentile Bellini</a:t>
            </a:r>
          </a:p>
          <a:p>
            <a:r>
              <a:rPr lang="en-US" dirty="0" smtClean="0"/>
              <a:t>Tulip Era </a:t>
            </a:r>
          </a:p>
          <a:p>
            <a:pPr lvl="1"/>
            <a:r>
              <a:rPr lang="en-US" dirty="0" smtClean="0"/>
              <a:t>Sultans</a:t>
            </a:r>
          </a:p>
          <a:p>
            <a:pPr lvl="1"/>
            <a:r>
              <a:rPr lang="en-US" dirty="0" smtClean="0"/>
              <a:t>warriors </a:t>
            </a:r>
          </a:p>
          <a:p>
            <a:pPr lvl="1"/>
            <a:r>
              <a:rPr lang="en-US" dirty="0" smtClean="0"/>
              <a:t>1700’s: tiles, fabrics, public buildings, festivals</a:t>
            </a:r>
            <a:endParaRPr lang="en-US" dirty="0"/>
          </a:p>
        </p:txBody>
      </p:sp>
      <p:pic>
        <p:nvPicPr>
          <p:cNvPr id="2050" name="Picture 2" descr="File:Mehmet I honoraries miniatur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8600"/>
            <a:ext cx="3886200" cy="31089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5200" y="12192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Mehmet</a:t>
            </a:r>
            <a:r>
              <a:rPr lang="en-US" sz="2000" b="1" dirty="0" smtClean="0"/>
              <a:t> I</a:t>
            </a:r>
            <a:endParaRPr lang="en-US" sz="2000" b="1" dirty="0"/>
          </a:p>
        </p:txBody>
      </p:sp>
      <p:pic>
        <p:nvPicPr>
          <p:cNvPr id="2052" name="Picture 4" descr="http://www.paradoxplace.com/Insights/Topkapi/Ottoman_Images/Suleiman/Titians-Suleiman-BAR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659969"/>
            <a:ext cx="2057400" cy="31980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62800" y="33528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Suleiman</a:t>
            </a:r>
            <a:endParaRPr lang="en-US" sz="2000" b="1" dirty="0"/>
          </a:p>
        </p:txBody>
      </p:sp>
      <p:pic>
        <p:nvPicPr>
          <p:cNvPr id="2054" name="Picture 6" descr="http://venetianred.files.wordpress.com/2008/05/iznik-plate-copyright-2007-liz-hager.jpg"/>
          <p:cNvPicPr>
            <a:picLocks noChangeAspect="1" noChangeArrowheads="1"/>
          </p:cNvPicPr>
          <p:nvPr/>
        </p:nvPicPr>
        <p:blipFill>
          <a:blip r:embed="rId5" cstate="print"/>
          <a:srcRect l="13333" t="-629" r="8889"/>
          <a:stretch>
            <a:fillRect/>
          </a:stretch>
        </p:blipFill>
        <p:spPr bwMode="auto">
          <a:xfrm>
            <a:off x="3962400" y="3461657"/>
            <a:ext cx="2971800" cy="3396343"/>
          </a:xfrm>
          <a:prstGeom prst="rect">
            <a:avLst/>
          </a:prstGeom>
          <a:noFill/>
        </p:spPr>
      </p:pic>
      <p:sp>
        <p:nvSpPr>
          <p:cNvPr id="3074" name="AutoShape 2" descr="http://upload.wikimedia.org/wikipedia/commons/9/96/Tugra_Mahmuds_II.gif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852488"/>
            <a:ext cx="23526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http://upload.wikimedia.org/wikipedia/commons/9/96/Tugra_Mahmuds_II.gif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852488"/>
            <a:ext cx="23526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http://upload.wikimedia.org/wikipedia/commons/9/96/Tugra_Mahmuds_II.gif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155575" y="-852488"/>
            <a:ext cx="23526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971800" y="2667000"/>
            <a:ext cx="1828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743200" y="3733800"/>
            <a:ext cx="43434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514600" y="4724400"/>
            <a:ext cx="1600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File:Mirror writing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89069"/>
            <a:ext cx="4572000" cy="28689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4290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Mirror calligraphy</a:t>
            </a:r>
          </a:p>
          <a:p>
            <a:pPr algn="ctr"/>
            <a:r>
              <a:rPr lang="en-US" dirty="0" smtClean="0"/>
              <a:t>'Ali is the vicegerent (deputy) of God'</a:t>
            </a:r>
            <a:endParaRPr lang="en-US" dirty="0"/>
          </a:p>
        </p:txBody>
      </p:sp>
      <p:pic>
        <p:nvPicPr>
          <p:cNvPr id="22532" name="Picture 4" descr="File:Blue Turkish Til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667230"/>
            <a:ext cx="4495801" cy="619077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57800" y="304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Blue Turkish Tiles</a:t>
            </a:r>
            <a:endParaRPr lang="en-US" dirty="0"/>
          </a:p>
        </p:txBody>
      </p:sp>
      <p:pic>
        <p:nvPicPr>
          <p:cNvPr id="22536" name="Picture 8" descr="File:Tugra Mahmuds II.gif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533400"/>
            <a:ext cx="3876675" cy="295066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33400" y="152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Signature of </a:t>
            </a:r>
            <a:r>
              <a:rPr lang="en-US" dirty="0" err="1" smtClean="0"/>
              <a:t>Mahmad</a:t>
            </a:r>
            <a:r>
              <a:rPr lang="en-US" dirty="0" smtClean="0"/>
              <a:t> 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305</TotalTime>
  <Words>469</Words>
  <Application>Microsoft Office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Foundry</vt:lpstr>
      <vt:lpstr>11/2/2010</vt:lpstr>
      <vt:lpstr>Chapter 14 Cultures of Splendor and Power  1500 - 1780</vt:lpstr>
      <vt:lpstr> 1. What is culture? 2. When do we know we are witnessing it? 3. Why is it important?</vt:lpstr>
      <vt:lpstr>What can occur when 2 or more cultures come into contact?</vt:lpstr>
      <vt:lpstr>Ottoman Culture</vt:lpstr>
      <vt:lpstr>Religion</vt:lpstr>
      <vt:lpstr>3 Systems of Education</vt:lpstr>
      <vt:lpstr>Art</vt:lpstr>
      <vt:lpstr>Slide 9</vt:lpstr>
      <vt:lpstr>Architecture</vt:lpstr>
      <vt:lpstr>Daily Life</vt:lpstr>
      <vt:lpstr>Mughals</vt:lpstr>
    </vt:vector>
  </TitlesOfParts>
  <Company>Ransom Everglades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Cultures of Splendor and Power 1500 - 1780</dc:title>
  <dc:creator>jrosenfels</dc:creator>
  <cp:lastModifiedBy>jrosenfels</cp:lastModifiedBy>
  <cp:revision>24</cp:revision>
  <dcterms:created xsi:type="dcterms:W3CDTF">2010-11-01T14:29:41Z</dcterms:created>
  <dcterms:modified xsi:type="dcterms:W3CDTF">2010-11-03T11:18:18Z</dcterms:modified>
</cp:coreProperties>
</file>